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7" r:id="rId4"/>
    <p:sldId id="289" r:id="rId5"/>
    <p:sldId id="268" r:id="rId6"/>
    <p:sldId id="292" r:id="rId7"/>
    <p:sldId id="281" r:id="rId8"/>
    <p:sldId id="295" r:id="rId9"/>
    <p:sldId id="294" r:id="rId10"/>
    <p:sldId id="283" r:id="rId11"/>
    <p:sldId id="298" r:id="rId12"/>
    <p:sldId id="293" r:id="rId13"/>
    <p:sldId id="282" r:id="rId14"/>
    <p:sldId id="280" r:id="rId15"/>
    <p:sldId id="265" r:id="rId16"/>
    <p:sldId id="297" r:id="rId17"/>
    <p:sldId id="269" r:id="rId18"/>
    <p:sldId id="271" r:id="rId19"/>
    <p:sldId id="272" r:id="rId20"/>
    <p:sldId id="278" r:id="rId21"/>
    <p:sldId id="279" r:id="rId22"/>
    <p:sldId id="274" r:id="rId23"/>
    <p:sldId id="258" r:id="rId24"/>
    <p:sldId id="259" r:id="rId25"/>
    <p:sldId id="260" r:id="rId26"/>
    <p:sldId id="261" r:id="rId27"/>
    <p:sldId id="262" r:id="rId28"/>
    <p:sldId id="263" r:id="rId29"/>
    <p:sldId id="275" r:id="rId30"/>
    <p:sldId id="276" r:id="rId31"/>
    <p:sldId id="286" r:id="rId32"/>
    <p:sldId id="290" r:id="rId33"/>
    <p:sldId id="284" r:id="rId34"/>
    <p:sldId id="287" r:id="rId35"/>
    <p:sldId id="285" r:id="rId36"/>
    <p:sldId id="288" r:id="rId37"/>
    <p:sldId id="296" r:id="rId3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6" autoAdjust="0"/>
    <p:restoredTop sz="94660"/>
  </p:normalViewPr>
  <p:slideViewPr>
    <p:cSldViewPr snapToGrid="0">
      <p:cViewPr varScale="1">
        <p:scale>
          <a:sx n="86" d="100"/>
          <a:sy n="86" d="100"/>
        </p:scale>
        <p:origin x="57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17D262-C00F-E3D0-A251-F0F8081D40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F1616F3-3BDA-D989-5E65-CBAF07D135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851A498-E209-DBF2-E933-4A59959C3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55F98-C32F-46DF-B6D3-AA486DAFBFC7}" type="datetimeFigureOut">
              <a:rPr lang="it-IT" smtClean="0"/>
              <a:t>29/02/2024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3AA0AC5-96CE-42D4-560D-6E4201B60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366574A-B126-E253-F7BD-1ED2DD624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496E2-86D6-4B94-BF1E-D174939E73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6903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B8A77E-5457-4F19-96E3-EAB873406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007AE37-8FA4-9382-FDEF-B66EC1BB9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D4CC51F-0E29-DA7F-C816-AC9B2B4BF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55F98-C32F-46DF-B6D3-AA486DAFBFC7}" type="datetimeFigureOut">
              <a:rPr lang="it-IT" smtClean="0"/>
              <a:t>29/02/2024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7CABE95-EACA-1A4D-25D9-64A6C6DBD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3569837-3473-1609-1651-04F88D4BD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496E2-86D6-4B94-BF1E-D174939E73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0898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54FB10C-8F90-5326-6F6D-512A46E618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3D6B12D-E71F-86CC-403C-41B98532D3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EB16B2D-2B11-AAB2-DE25-2568A3D9E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55F98-C32F-46DF-B6D3-AA486DAFBFC7}" type="datetimeFigureOut">
              <a:rPr lang="it-IT" smtClean="0"/>
              <a:t>29/02/2024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B7E88BE-9EFB-29DC-E2CF-3549AAEFF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BFB9456-AF3E-1578-DBC6-5604D1CBD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496E2-86D6-4B94-BF1E-D174939E73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0479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839804-840F-D9A2-8065-460C601D2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994D65E-1FBF-51E7-A3E4-83542D346E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BFE5D0C-4AAB-E749-9AE5-C1ACF0053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55F98-C32F-46DF-B6D3-AA486DAFBFC7}" type="datetimeFigureOut">
              <a:rPr lang="it-IT" smtClean="0"/>
              <a:t>29/02/2024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AA27E25-3166-E96B-49A6-D57D24C08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1BC375E-28D5-EA96-DA5D-23CC6596B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496E2-86D6-4B94-BF1E-D174939E73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1822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41B8A4-FDD2-B5A2-52B8-058571657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66089B8-E447-0716-E3B0-EC52414BBD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54282CE-ECDA-C26D-EE77-15445CAA2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55F98-C32F-46DF-B6D3-AA486DAFBFC7}" type="datetimeFigureOut">
              <a:rPr lang="it-IT" smtClean="0"/>
              <a:t>29/02/2024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A28D5A7-53EE-4216-5FE1-D075908AA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36450CA-154B-9A81-F51D-3C41AB5E6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496E2-86D6-4B94-BF1E-D174939E73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9726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93BD3C-B2C4-5EE5-F3D7-25B33F79B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8B28F6A-F90B-62D8-53FC-2ABFEBED18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B6B4F0C-9A5C-21AD-0360-68005A5F4C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CA185A3-1CD5-7B06-5ECC-1B3CFEEEF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55F98-C32F-46DF-B6D3-AA486DAFBFC7}" type="datetimeFigureOut">
              <a:rPr lang="it-IT" smtClean="0"/>
              <a:t>29/02/2024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DCB0B23-47F0-23D9-7303-BD083A4B6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EF820B7-7140-4C4B-CD4F-15D0C3BD2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496E2-86D6-4B94-BF1E-D174939E73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7438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09A1D5-F9F7-5877-2B76-3AC00440D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037F3B4-3492-580C-CBE6-96845CB652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D9D9D66-B310-842E-CA5E-B2B4699D3F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8449CC5-AB37-7CA3-8EE8-A5609D7F55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9E6546E-7241-9057-C6E1-60F8D0DA33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D9D1DF9-3E6C-5654-2EFE-BD7216368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55F98-C32F-46DF-B6D3-AA486DAFBFC7}" type="datetimeFigureOut">
              <a:rPr lang="it-IT" smtClean="0"/>
              <a:t>29/02/2024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DDB909C-A43B-6778-CF5F-D90645F98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66110C7-631C-8253-D6CB-DDEC6D08E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496E2-86D6-4B94-BF1E-D174939E73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8669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92F666-A1D2-9840-A447-622777133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36227CC-EA84-94AA-CF74-B5B5352EE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55F98-C32F-46DF-B6D3-AA486DAFBFC7}" type="datetimeFigureOut">
              <a:rPr lang="it-IT" smtClean="0"/>
              <a:t>29/02/2024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25DAA70-BB76-0D04-41F9-FCC10B527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401C111-0CA6-978C-2DCB-FA403EB55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496E2-86D6-4B94-BF1E-D174939E73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0349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49A686B-7008-F4BA-A42A-0317E282A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55F98-C32F-46DF-B6D3-AA486DAFBFC7}" type="datetimeFigureOut">
              <a:rPr lang="it-IT" smtClean="0"/>
              <a:t>29/02/2024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DD7F6F9-6AE5-2B93-AD37-8546044C0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957341E-49DA-7F5B-CD44-EF6ADE8D9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496E2-86D6-4B94-BF1E-D174939E73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9395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262B63-F9D6-1CC0-C074-D9C39102B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AC9A544-9F53-66FE-9A3D-CAB501578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ABAF1DB-EA50-D3E2-6C01-EE3397C3AE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224D1DF-8E95-00A5-A704-2808B0D18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55F98-C32F-46DF-B6D3-AA486DAFBFC7}" type="datetimeFigureOut">
              <a:rPr lang="it-IT" smtClean="0"/>
              <a:t>29/02/2024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891ABC1-00C9-72CF-C369-55F35B9AF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FE54F44-C078-9AE5-52FC-DF9795756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496E2-86D6-4B94-BF1E-D174939E73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1904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9EEE31-0DF6-BAC4-5C9F-402E7BA50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67569AF-6678-9A89-8839-9B9D5778EC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C1D63BB-6CC2-29AF-3674-8BAAF02D62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6353B22-A304-E347-2EFC-A6DCA7079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55F98-C32F-46DF-B6D3-AA486DAFBFC7}" type="datetimeFigureOut">
              <a:rPr lang="it-IT" smtClean="0"/>
              <a:t>29/02/2024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19852C1-CBBC-0AC3-1BCB-C7387B03C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DA16BEE-78AA-4485-7E92-D12DFB2F7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496E2-86D6-4B94-BF1E-D174939E73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6190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FA6A673-E6E6-26BF-D9D1-1561F04E3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E7517B1-C205-5AFD-D6D3-F6429741C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6853ADA-3C55-132F-618A-CE055C1E71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55F98-C32F-46DF-B6D3-AA486DAFBFC7}" type="datetimeFigureOut">
              <a:rPr lang="it-IT" smtClean="0"/>
              <a:t>29/02/2024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6DCB13F-D09C-970C-FF98-9EA7A34EE6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F8F9C5E-FB50-D0D0-6C4A-4B9F15536C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496E2-86D6-4B94-BF1E-D174939E73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5581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086C74-434D-64F7-9BB4-3ED5FE3BCC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sz="8000" b="1" dirty="0"/>
              <a:t>Il fascismo</a:t>
            </a:r>
            <a:br>
              <a:rPr lang="it-IT" b="1" dirty="0"/>
            </a:br>
            <a:r>
              <a:rPr lang="it-IT" sz="4000" b="1" dirty="0"/>
              <a:t>Il totalitarismo imperfetto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AC15D4B-AA4C-5D9F-8C22-7BF244E585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7582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846FA9-7B40-04C8-EA4D-44A399B4C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0686A80-5ED0-E949-B7A6-09267B7306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 </a:t>
            </a:r>
          </a:p>
        </p:txBody>
      </p:sp>
      <p:pic>
        <p:nvPicPr>
          <p:cNvPr id="16386" name="Picture 2" descr="A dove viene l'espressione 'libro e moschetto fascista perfetto'? - Quora">
            <a:extLst>
              <a:ext uri="{FF2B5EF4-FFF2-40B4-BE49-F238E27FC236}">
                <a16:creationId xmlns:a16="http://schemas.microsoft.com/office/drawing/2014/main" id="{59CAF80B-BD8D-D289-A446-8837E4EC2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110" y="1103789"/>
            <a:ext cx="4065988" cy="535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DF7858C3-F5DB-0D15-8254-7703A8B41DFD}"/>
              </a:ext>
            </a:extLst>
          </p:cNvPr>
          <p:cNvSpPr txBox="1"/>
          <p:nvPr/>
        </p:nvSpPr>
        <p:spPr>
          <a:xfrm>
            <a:off x="1733372" y="235405"/>
            <a:ext cx="77479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200" b="1" i="0" dirty="0">
                <a:effectLst/>
              </a:rPr>
              <a:t>«Libro e moschetto, fascista perfetto.»</a:t>
            </a:r>
          </a:p>
          <a:p>
            <a:pPr algn="ctr"/>
            <a:r>
              <a:rPr lang="it-IT" sz="1600" b="1" dirty="0"/>
              <a:t>Lo studio e le attività premilitari sono la base della formazione del cittadino.</a:t>
            </a:r>
            <a:endParaRPr lang="it-IT" sz="1600" b="1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06556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A6C4F6-53F6-7FAD-A387-01549C07B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D91D2BB-AE28-D604-68FA-E155DC098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 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8B42206-FEA8-5255-B72B-E4D12D56D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928" y="104298"/>
            <a:ext cx="7804951" cy="662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20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619E97-8158-9DB1-2514-D0C7BA1EA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01E8127-0DBF-CDAE-DB28-E90FEEF678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70D8679-59B7-21BE-E176-365821221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205" y="150920"/>
            <a:ext cx="8746670" cy="643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565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A03FC5-C642-9075-205D-A78EECBEC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3B54ABB-03A6-BC81-84D0-9272F63A16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 </a:t>
            </a:r>
          </a:p>
        </p:txBody>
      </p:sp>
      <p:pic>
        <p:nvPicPr>
          <p:cNvPr id="15362" name="Picture 2" descr="Calcio e moschetto. La costruzione dello sport nazionale sotto il fascismo  - Novecento.org">
            <a:extLst>
              <a:ext uri="{FF2B5EF4-FFF2-40B4-BE49-F238E27FC236}">
                <a16:creationId xmlns:a16="http://schemas.microsoft.com/office/drawing/2014/main" id="{95AB373C-E8A3-8C49-EEF7-05B426234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4" y="173037"/>
            <a:ext cx="10145713" cy="654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897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AD0866-EE78-9DE7-CB55-F6A81CFA3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66BDB95-F33B-4FF2-0E40-26195AE7C5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</p:txBody>
      </p:sp>
      <p:pic>
        <p:nvPicPr>
          <p:cNvPr id="13314" name="Immagine 1" descr="C:\Users\LG\Desktop\cinema_fascismo-e1471636568898.jpg">
            <a:extLst>
              <a:ext uri="{FF2B5EF4-FFF2-40B4-BE49-F238E27FC236}">
                <a16:creationId xmlns:a16="http://schemas.microsoft.com/office/drawing/2014/main" id="{F493866A-AB68-0918-AD12-6F91BBB91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24" y="396876"/>
            <a:ext cx="9023351" cy="6021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9228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7FC211-5D27-9555-2489-72A6619FF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757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it-IT" sz="4900" b="1" dirty="0"/>
              <a:t>La fascistizzazione delle istituzioni politiche</a:t>
            </a:r>
            <a:br>
              <a:rPr lang="it-IT" dirty="0"/>
            </a:b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3E987E8-19BC-D10A-D6B7-C46B22870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25850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it-IT" dirty="0"/>
              <a:t>Si approfitta del carattere flessibile dello Statuto albertino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dirty="0"/>
              <a:t>Tribunale speciale per la difesa dello stato (reati politici, Gramsci)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dirty="0"/>
              <a:t>Prefetti e podestà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dirty="0"/>
              <a:t>Potenziamento funzioni del capo del governo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dirty="0"/>
              <a:t>Gran consiglio del fascismo che collega il partito al governo</a:t>
            </a:r>
          </a:p>
          <a:p>
            <a:pPr>
              <a:buFont typeface="Wingdings" panose="05000000000000000000" pitchFamily="2" charset="2"/>
              <a:buChar char="ü"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93578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C04341-A02F-CCF4-8931-795FADF04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C9C12AB-5804-BC55-CEA7-07E640F5E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51621"/>
            <a:ext cx="5379128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t-IT" dirty="0"/>
              <a:t>Lo </a:t>
            </a:r>
            <a:r>
              <a:rPr lang="it-IT" b="1" dirty="0"/>
              <a:t>Statuto albertino</a:t>
            </a:r>
            <a:r>
              <a:rPr lang="it-IT" dirty="0"/>
              <a:t>, concesso da Carlo Alberto in Piemonte nel 1848 e dopo l’unificazione esteso all’Italia, era la costituzione in vigore al tempo del fascismo. Sarà sostituito dall’attuale costituzione (1948).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Lo Statuto era una costituzione </a:t>
            </a:r>
            <a:r>
              <a:rPr lang="it-IT" b="1" dirty="0"/>
              <a:t>flessibile</a:t>
            </a:r>
            <a:r>
              <a:rPr lang="it-IT" dirty="0"/>
              <a:t>, non rigida come quella attuale, ovvero modificabile con leggi ordinarie.</a:t>
            </a:r>
          </a:p>
        </p:txBody>
      </p:sp>
      <p:pic>
        <p:nvPicPr>
          <p:cNvPr id="1028" name="Picture 4" descr="Lo Statuto Albertino">
            <a:extLst>
              <a:ext uri="{FF2B5EF4-FFF2-40B4-BE49-F238E27FC236}">
                <a16:creationId xmlns:a16="http://schemas.microsoft.com/office/drawing/2014/main" id="{43DA0C7E-5DF8-A884-BD95-F1C8067B1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814" y="195309"/>
            <a:ext cx="3619260" cy="656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183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53294A-5965-C912-CB0F-0B4226D78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CF9C797-0035-7585-6E33-996070C22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 </a:t>
            </a:r>
          </a:p>
        </p:txBody>
      </p:sp>
      <p:pic>
        <p:nvPicPr>
          <p:cNvPr id="8194" name="Immagine 1">
            <a:extLst>
              <a:ext uri="{FF2B5EF4-FFF2-40B4-BE49-F238E27FC236}">
                <a16:creationId xmlns:a16="http://schemas.microsoft.com/office/drawing/2014/main" id="{7DFC5E71-1C06-2F20-1FCE-2026CD205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107" y="150963"/>
            <a:ext cx="6152995" cy="655607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553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E70A95-946D-BC95-1A87-362BBD916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I limiti incontrati nella fascistizzazione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29921CD-F9FB-7E69-103D-A6FA5FD229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it-IT" sz="22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Presenza della </a:t>
            </a:r>
            <a:r>
              <a:rPr lang="it-IT" sz="2200" b="1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Chiesa</a:t>
            </a:r>
            <a:r>
              <a:rPr lang="it-IT" sz="22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 della </a:t>
            </a:r>
            <a:r>
              <a:rPr lang="it-IT" sz="2200" b="1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monarchia</a:t>
            </a:r>
            <a:endParaRPr lang="it-IT" sz="2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it-IT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it-IT" sz="22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Insoddisfazione per la politica economica e poi per un’economia sempre più finalizzata alla guerra</a:t>
            </a:r>
            <a:endParaRPr lang="it-IT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it-IT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it-IT" sz="22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Insoddisfazione per politica estera filo-tedesca</a:t>
            </a:r>
            <a:endParaRPr lang="it-IT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it-IT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it-IT" sz="22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Impopolarità leggi antiebraiche</a:t>
            </a:r>
            <a:endParaRPr lang="it-IT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it-IT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it-IT" sz="22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Impopolarità atteggiamento punitivo verso gli italiani</a:t>
            </a:r>
            <a:endParaRPr lang="it-IT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it-IT" sz="22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Antifascismo: silenzioso, clandestino, esterno (non fu un vero limite perché incapace di provocare una sconfitta del regime, anche se preparò i quadri della futura democrazia) </a:t>
            </a:r>
            <a:endParaRPr lang="it-IT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800454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0D42B0-79F3-67CE-B3FE-85757DC40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La parabola del fascismo tra culmine e crisi del consenso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7DDAC07-CFC6-75DA-D8E9-4B1FA5B15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r>
              <a:rPr lang="it-IT" dirty="0"/>
              <a:t>Culmine del consenso: i </a:t>
            </a:r>
            <a:r>
              <a:rPr lang="it-IT" b="1" dirty="0"/>
              <a:t>Patti Lateranensi</a:t>
            </a:r>
            <a:r>
              <a:rPr lang="it-IT" dirty="0"/>
              <a:t>, 1929</a:t>
            </a:r>
          </a:p>
          <a:p>
            <a:endParaRPr lang="it-IT" dirty="0"/>
          </a:p>
          <a:p>
            <a:r>
              <a:rPr lang="it-IT" dirty="0"/>
              <a:t>Crisi del consenso: la </a:t>
            </a:r>
            <a:r>
              <a:rPr lang="it-IT" b="1" dirty="0"/>
              <a:t>Guerra d’Etiopia</a:t>
            </a:r>
            <a:r>
              <a:rPr lang="it-IT" dirty="0"/>
              <a:t>, 1935-36</a:t>
            </a:r>
          </a:p>
        </p:txBody>
      </p:sp>
    </p:spTree>
    <p:extLst>
      <p:ext uri="{BB962C8B-B14F-4D97-AF65-F5344CB8AC3E}">
        <p14:creationId xmlns:p14="http://schemas.microsoft.com/office/powerpoint/2010/main" val="3726590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8A031E-9FD0-241A-D031-7D50D1AF2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8BF85B9-D56B-10AE-93D9-2883BFE79C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 </a:t>
            </a:r>
          </a:p>
        </p:txBody>
      </p:sp>
      <p:pic>
        <p:nvPicPr>
          <p:cNvPr id="7170" name="Immagine 2">
            <a:extLst>
              <a:ext uri="{FF2B5EF4-FFF2-40B4-BE49-F238E27FC236}">
                <a16:creationId xmlns:a16="http://schemas.microsoft.com/office/drawing/2014/main" id="{1C56D9D2-1074-B6D8-F9CE-7CB71265B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101" y="1028623"/>
            <a:ext cx="8458756" cy="514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61251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3D5696-D13E-8EDC-9CD5-FE90B7B87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AD0F45C-AF5F-53F9-6099-185B6D190A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</p:txBody>
      </p:sp>
      <p:pic>
        <p:nvPicPr>
          <p:cNvPr id="11266" name="Immagine 1" descr="C:\Users\LG\Desktop\1506965824773 (4).jpg">
            <a:extLst>
              <a:ext uri="{FF2B5EF4-FFF2-40B4-BE49-F238E27FC236}">
                <a16:creationId xmlns:a16="http://schemas.microsoft.com/office/drawing/2014/main" id="{D9AD0ECF-B093-1D16-9E95-8AA4D8325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00" y="759808"/>
            <a:ext cx="8883650" cy="5733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69072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5FB9DE-F7B1-F508-BB1B-03D46D6B5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5983A0F-A46A-44D1-84F6-323EE6C569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 </a:t>
            </a:r>
          </a:p>
        </p:txBody>
      </p:sp>
      <p:pic>
        <p:nvPicPr>
          <p:cNvPr id="12290" name="Picture 2" descr="Guerra d'Etiopia, 1935-1936 riassunto - Studia Rapido">
            <a:extLst>
              <a:ext uri="{FF2B5EF4-FFF2-40B4-BE49-F238E27FC236}">
                <a16:creationId xmlns:a16="http://schemas.microsoft.com/office/drawing/2014/main" id="{4121D145-75AC-EB55-07C2-8D950D99D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0013"/>
            <a:ext cx="9753600" cy="665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6210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722401-077E-CFE5-5F01-7B3614B53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La politica economica del fascismo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26D9009-8468-5A3C-B071-53538916A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it-IT" dirty="0"/>
          </a:p>
          <a:p>
            <a:pPr>
              <a:buFont typeface="Wingdings" panose="05000000000000000000" pitchFamily="2" charset="2"/>
              <a:buChar char="ü"/>
            </a:pPr>
            <a:r>
              <a:rPr lang="it-IT" dirty="0"/>
              <a:t>Liberalismo fino al 1925</a:t>
            </a:r>
          </a:p>
          <a:p>
            <a:pPr>
              <a:buFont typeface="Wingdings" panose="05000000000000000000" pitchFamily="2" charset="2"/>
              <a:buChar char="ü"/>
            </a:pPr>
            <a:endParaRPr lang="it-IT" dirty="0"/>
          </a:p>
          <a:p>
            <a:pPr>
              <a:buFont typeface="Wingdings" panose="05000000000000000000" pitchFamily="2" charset="2"/>
              <a:buChar char="ü"/>
            </a:pPr>
            <a:r>
              <a:rPr lang="it-IT" dirty="0"/>
              <a:t>Ritorno allo statalismo, dal 1925: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it-IT" dirty="0"/>
              <a:t> </a:t>
            </a:r>
            <a:r>
              <a:rPr lang="it-IT" b="1" dirty="0"/>
              <a:t>quota 90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it-IT" dirty="0"/>
              <a:t> </a:t>
            </a:r>
            <a:r>
              <a:rPr lang="it-IT" b="1" dirty="0"/>
              <a:t>battaglia del grano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it-IT" dirty="0"/>
              <a:t> </a:t>
            </a:r>
            <a:r>
              <a:rPr lang="it-IT" b="1" dirty="0"/>
              <a:t>bonifica delle paludi pontine </a:t>
            </a:r>
            <a:r>
              <a:rPr lang="it-IT" dirty="0"/>
              <a:t>(il fascismo come terza via tra capitalismo e comunismo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it-IT" dirty="0"/>
              <a:t> </a:t>
            </a:r>
            <a:r>
              <a:rPr lang="it-IT" b="1" dirty="0"/>
              <a:t>creazione di IMI e IRI</a:t>
            </a:r>
          </a:p>
          <a:p>
            <a:pPr>
              <a:buFont typeface="Wingdings" panose="05000000000000000000" pitchFamily="2" charset="2"/>
              <a:buChar char="ü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812823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30C4BC-D325-122C-35C3-3C6140F60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AF6424B-DFFA-8BB6-4BE4-295805B6E7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 </a:t>
            </a:r>
          </a:p>
        </p:txBody>
      </p:sp>
      <p:pic>
        <p:nvPicPr>
          <p:cNvPr id="1026" name="Picture 2" descr="Fascismo: la politica economica | giorgiobaruzzi">
            <a:extLst>
              <a:ext uri="{FF2B5EF4-FFF2-40B4-BE49-F238E27FC236}">
                <a16:creationId xmlns:a16="http://schemas.microsoft.com/office/drawing/2014/main" id="{345EB27E-8844-DF5C-37B0-16C1FECD9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104775"/>
            <a:ext cx="4762500" cy="664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8202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C30FF67-4F4D-D954-9833-4DD5B1804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A648D47-0AB7-72D9-01E6-D136C8F6B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</p:txBody>
      </p:sp>
      <p:pic>
        <p:nvPicPr>
          <p:cNvPr id="2050" name="Picture 2" descr="Propaganda fascista e anni Trenta in Italia | Novecento in rete">
            <a:extLst>
              <a:ext uri="{FF2B5EF4-FFF2-40B4-BE49-F238E27FC236}">
                <a16:creationId xmlns:a16="http://schemas.microsoft.com/office/drawing/2014/main" id="{F3EE8AB7-EF10-2157-4D66-5CE23BFFB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582" y="276688"/>
            <a:ext cx="4538836" cy="658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1123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D72B8A-53A9-2110-FACE-0C2A05A13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61BF91B-1789-8FDE-FB26-FA02C475B5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</p:txBody>
      </p:sp>
      <p:pic>
        <p:nvPicPr>
          <p:cNvPr id="3074" name="Picture 2" descr="Cerasa, ovvero essere dalla parte del Duce, invece che della democrazia.....">
            <a:extLst>
              <a:ext uri="{FF2B5EF4-FFF2-40B4-BE49-F238E27FC236}">
                <a16:creationId xmlns:a16="http://schemas.microsoft.com/office/drawing/2014/main" id="{82A9EB55-2350-C246-6028-43EC08C61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50" y="0"/>
            <a:ext cx="50927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5891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6AB7EF-EE47-EA46-B286-D3D2FFDC9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2B844CB-8915-4773-CB9C-8A2AFC97CC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</p:txBody>
      </p:sp>
      <p:pic>
        <p:nvPicPr>
          <p:cNvPr id="4098" name="Picture 2" descr="L'ECONOMIA del VENTENNIO FASCISTA - YouTube">
            <a:extLst>
              <a:ext uri="{FF2B5EF4-FFF2-40B4-BE49-F238E27FC236}">
                <a16:creationId xmlns:a16="http://schemas.microsoft.com/office/drawing/2014/main" id="{2B6D8B46-D79E-29F8-F86E-BD153CF3F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466" y="985421"/>
            <a:ext cx="9511570" cy="5326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3446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82BD2E-4A7A-D7D8-55B2-3D27B325A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60D0717-480C-D0FF-54D6-677843CB63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</p:txBody>
      </p:sp>
      <p:pic>
        <p:nvPicPr>
          <p:cNvPr id="5122" name="Picture 2" descr="La crisi del 1929 in Europa. - ppt scaricare">
            <a:extLst>
              <a:ext uri="{FF2B5EF4-FFF2-40B4-BE49-F238E27FC236}">
                <a16:creationId xmlns:a16="http://schemas.microsoft.com/office/drawing/2014/main" id="{F4E25844-C19D-8434-6A00-67F4FE6C7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2562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334BA5-539C-E299-7839-7D56D6E1B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76E1AEF-5ABC-8F70-C5B7-3BF34F2A4C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</p:txBody>
      </p:sp>
      <p:pic>
        <p:nvPicPr>
          <p:cNvPr id="6146" name="Picture 2" descr="L'IRI (Istituto per la ricostruzione industriale) - YouTube">
            <a:extLst>
              <a:ext uri="{FF2B5EF4-FFF2-40B4-BE49-F238E27FC236}">
                <a16:creationId xmlns:a16="http://schemas.microsoft.com/office/drawing/2014/main" id="{7FDE22C0-80F2-5C35-74C4-83944FA47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177" y="1110818"/>
            <a:ext cx="6899955" cy="386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5987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19C9EE-CB66-8BEC-63DC-A7E9E9D02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C049F33-63B9-8A69-10A8-800F1AFCB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 </a:t>
            </a:r>
          </a:p>
        </p:txBody>
      </p:sp>
      <p:pic>
        <p:nvPicPr>
          <p:cNvPr id="9218" name="Picture 2" descr="La grande bonifica dell'Agro Pontino - Report - NAUTICA REPORT">
            <a:extLst>
              <a:ext uri="{FF2B5EF4-FFF2-40B4-BE49-F238E27FC236}">
                <a16:creationId xmlns:a16="http://schemas.microsoft.com/office/drawing/2014/main" id="{2428DA91-2396-8A6A-2EB3-87B9AB477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199" y="519113"/>
            <a:ext cx="7718425" cy="55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378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1FA78C-9586-E3D4-9E84-811B6E94C0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573C8A-9278-D539-8F24-DD830DE5DE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5400" y="2114550"/>
            <a:ext cx="9144000" cy="3967163"/>
          </a:xfrm>
        </p:spPr>
        <p:txBody>
          <a:bodyPr>
            <a:normAutofit fontScale="90000"/>
          </a:bodyPr>
          <a:lstStyle/>
          <a:p>
            <a:pPr marL="857250" indent="-857250" algn="l">
              <a:buFont typeface="Wingdings" panose="05000000000000000000" pitchFamily="2" charset="2"/>
              <a:buChar char="§"/>
            </a:pP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r>
              <a:rPr lang="it-IT" dirty="0"/>
              <a:t>La fascistizzazione della società e delle istituzioni</a:t>
            </a:r>
            <a:br>
              <a:rPr lang="it-IT" dirty="0"/>
            </a:br>
            <a:br>
              <a:rPr lang="it-IT" dirty="0"/>
            </a:br>
            <a:r>
              <a:rPr lang="it-IT" sz="2000" dirty="0">
                <a:solidFill>
                  <a:srgbClr val="002060"/>
                </a:solidFill>
                <a:effectLst/>
                <a:latin typeface="Ebrima" panose="02000000000000000000" pitchFamily="2" charset="0"/>
                <a:ea typeface="Times New Roman" panose="02020603050405020304" pitchFamily="18" charset="0"/>
              </a:rPr>
              <a:t>Negli anni Trenta il fascismo consolida il proprio potere e costruisce lo Stato totalitario rendendo fasciste la società e le istituzioni, procedendo cioè alla loro “fascistizzazione”. </a:t>
            </a:r>
            <a:br>
              <a:rPr lang="it-IT" sz="2000" dirty="0">
                <a:solidFill>
                  <a:srgbClr val="002060"/>
                </a:solidFill>
                <a:effectLst/>
                <a:latin typeface="Ebrima" panose="02000000000000000000" pitchFamily="2" charset="0"/>
                <a:ea typeface="Times New Roman" panose="02020603050405020304" pitchFamily="18" charset="0"/>
              </a:rPr>
            </a:br>
            <a:br>
              <a:rPr lang="it-IT" sz="2000" dirty="0">
                <a:solidFill>
                  <a:srgbClr val="002060"/>
                </a:solidFill>
                <a:effectLst/>
                <a:latin typeface="Ebrima" panose="02000000000000000000" pitchFamily="2" charset="0"/>
                <a:ea typeface="Times New Roman" panose="02020603050405020304" pitchFamily="18" charset="0"/>
              </a:rPr>
            </a:br>
            <a:r>
              <a:rPr lang="it-IT" sz="2000" dirty="0">
                <a:solidFill>
                  <a:srgbClr val="002060"/>
                </a:solidFill>
                <a:effectLst/>
                <a:latin typeface="Ebrima" panose="02000000000000000000" pitchFamily="2" charset="0"/>
                <a:ea typeface="Times New Roman" panose="02020603050405020304" pitchFamily="18" charset="0"/>
              </a:rPr>
              <a:t>Caratteristica di uno stato totalitario, al contrario dello Stato liberale e democratico, è quella di controllare le istituzioni e la totalità degli aspetti della vita degli individui all’insegna dei nuovi valori espressi dallo Stato. Il motto del</a:t>
            </a:r>
            <a:br>
              <a:rPr lang="it-IT" dirty="0"/>
            </a:br>
            <a:br>
              <a:rPr lang="it-IT" dirty="0"/>
            </a:br>
            <a:endParaRPr lang="it-IT" sz="36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5658550-87BA-3BBC-BBF0-EA548BE0DD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7800" y="228600"/>
            <a:ext cx="9144000" cy="1971675"/>
          </a:xfrm>
        </p:spPr>
        <p:txBody>
          <a:bodyPr/>
          <a:lstStyle/>
          <a:p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24158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DFF569-B3B1-27C3-889C-EE8C55079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B3393D9-B1D9-D03F-1D1F-EBE81C917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 </a:t>
            </a:r>
          </a:p>
        </p:txBody>
      </p:sp>
      <p:pic>
        <p:nvPicPr>
          <p:cNvPr id="10242" name="Picture 2" descr="Amazon.it: Canale Mussolini. Dal romanzo di Antonio Pennacchi - Lanzidei,  Graziano, Lanzidei, Massimiliano, Ruggeri, Mirka - Libri">
            <a:extLst>
              <a:ext uri="{FF2B5EF4-FFF2-40B4-BE49-F238E27FC236}">
                <a16:creationId xmlns:a16="http://schemas.microsoft.com/office/drawing/2014/main" id="{501D12D8-02FC-B632-BABE-1CC7964C0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787" y="0"/>
            <a:ext cx="4670425" cy="6760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60777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C72AA6-206F-0F51-3776-0E20F9CD83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43689E-64D6-F531-3207-F29A215D0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La politica razziale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7A18A9D-8485-854C-C56E-51743E4CD7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093523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DEA925-B112-823C-A9D2-314FA0946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38D8375-7609-D9FD-0704-BD770F899D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</p:txBody>
      </p:sp>
      <p:pic>
        <p:nvPicPr>
          <p:cNvPr id="1026" name="Immagine 1" descr="Immagine correlata">
            <a:extLst>
              <a:ext uri="{FF2B5EF4-FFF2-40B4-BE49-F238E27FC236}">
                <a16:creationId xmlns:a16="http://schemas.microsoft.com/office/drawing/2014/main" id="{654A9DC5-1A7B-7237-3BE2-2DE48697A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203" y="511741"/>
            <a:ext cx="9911594" cy="598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00369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56A011-8A30-EE71-4392-445EE127E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9161DF0-DA82-9800-4793-97D43C8D6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 </a:t>
            </a:r>
          </a:p>
        </p:txBody>
      </p:sp>
      <p:pic>
        <p:nvPicPr>
          <p:cNvPr id="18434" name="Immagine 1" descr="C:\Users\LG\Desktop\leggi_razziali_.jpg">
            <a:extLst>
              <a:ext uri="{FF2B5EF4-FFF2-40B4-BE49-F238E27FC236}">
                <a16:creationId xmlns:a16="http://schemas.microsoft.com/office/drawing/2014/main" id="{6D2A6EC7-580B-7508-702A-E217911BF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290" y="604838"/>
            <a:ext cx="9479419" cy="588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18383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B4A8C8F-2567-EC47-380E-21599F356E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EC44F8-B147-6068-F0B3-C0F0BF463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L’opposizione al fascismo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EC69FEC-3FF9-9D14-33F2-083D42381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058008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046D31-4CA5-1266-0880-0F691EEA6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29CA2E3-B125-6878-D5E9-5D431E884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9458" name="Immagine 3" descr="C:\Users\LG\Desktop\manifesto-intellettuali-antifascisti.jpg">
            <a:extLst>
              <a:ext uri="{FF2B5EF4-FFF2-40B4-BE49-F238E27FC236}">
                <a16:creationId xmlns:a16="http://schemas.microsoft.com/office/drawing/2014/main" id="{6CC04A9A-0A5E-9B3F-047B-E09D4326B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945356"/>
            <a:ext cx="11224266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67460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E785FF-7435-A7AD-FE20-E3F2C40B07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54C95F-EB4E-FCDB-C4F1-59F43EB15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La Guerra d’Etiopia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29B6ABD-813C-ADA0-E6A7-93B062A9C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003470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497053-20B2-9671-63A6-F09457057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64F3865-37E0-6D03-FFA2-626488D00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5800"/>
            <a:ext cx="10515600" cy="5491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>
                <a:solidFill>
                  <a:schemeClr val="accent2">
                    <a:lumMod val="50000"/>
                  </a:schemeClr>
                </a:solidFill>
              </a:rPr>
              <a:t>«E’ stato detto che il fascismo era un regime all’acqua di rose che si limitava a inviare per qualche tempo gli oppositori al confino. Rispetto ad altri totalitarismi è stato certo meno brutale, ma forse non è inutile rammentare che quella dittatura moderata ha mandato a morire nei campi di sterminio del Terzo Reich hitleriano oltre 7000 ebrei, 200 dei quali transitati nelle carceri di Como. Senza dimenticare anche la vergogna dell’entrata in guerra a fianco della Germania nazista che ha portato più di 400.000 italiani alla morte e la patria allo sfacelo e al dramma più totale. E pure senza ignorare le centinaia di migliaia di libici e di etiopi che furono sterminati per conquistare la ‘quarta sponda’ o per edificare l’impero.» </a:t>
            </a:r>
          </a:p>
          <a:p>
            <a:pPr marL="0" indent="0" algn="r">
              <a:buNone/>
            </a:pPr>
            <a:r>
              <a:rPr lang="it-IT" dirty="0"/>
              <a:t>Giorgio Cavalleri, </a:t>
            </a:r>
            <a:r>
              <a:rPr lang="it-IT" i="1" dirty="0"/>
              <a:t>La modista di via Diaz. Leggi razziali e ebrei a Como</a:t>
            </a:r>
            <a:r>
              <a:rPr lang="it-IT" dirty="0"/>
              <a:t>, </a:t>
            </a:r>
            <a:r>
              <a:rPr lang="it-IT" dirty="0" err="1"/>
              <a:t>Nuoveparole</a:t>
            </a:r>
            <a:r>
              <a:rPr lang="it-IT" dirty="0"/>
              <a:t>, 2005</a:t>
            </a:r>
          </a:p>
        </p:txBody>
      </p:sp>
    </p:spTree>
    <p:extLst>
      <p:ext uri="{BB962C8B-B14F-4D97-AF65-F5344CB8AC3E}">
        <p14:creationId xmlns:p14="http://schemas.microsoft.com/office/powerpoint/2010/main" val="4158241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4D7F92-F847-8C76-02C8-19B9BD479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0FEAE0-01B6-D425-91DC-4ECFD3DF22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5400" y="333375"/>
            <a:ext cx="9144000" cy="3967163"/>
          </a:xfrm>
        </p:spPr>
        <p:txBody>
          <a:bodyPr>
            <a:normAutofit fontScale="90000"/>
          </a:bodyPr>
          <a:lstStyle/>
          <a:p>
            <a:pPr algn="l"/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r>
              <a:rPr lang="it-IT" sz="4900" dirty="0">
                <a:solidFill>
                  <a:srgbClr val="833C0B"/>
                </a:solidFill>
                <a:effectLst/>
                <a:latin typeface="Ebrima" panose="02000000000000000000" pitchFamily="2" charset="0"/>
                <a:ea typeface="Times New Roman" panose="02020603050405020304" pitchFamily="18" charset="0"/>
              </a:rPr>
              <a:t>“Tutto nello Stato, nulla fuori dello Stato, nulla contro lo Stato”</a:t>
            </a:r>
            <a:endParaRPr lang="it-IT" sz="4900" dirty="0"/>
          </a:p>
        </p:txBody>
      </p:sp>
      <p:sp>
        <p:nvSpPr>
          <p:cNvPr id="5" name="Sottotitolo 4">
            <a:extLst>
              <a:ext uri="{FF2B5EF4-FFF2-40B4-BE49-F238E27FC236}">
                <a16:creationId xmlns:a16="http://schemas.microsoft.com/office/drawing/2014/main" id="{8E812089-576A-673B-0097-6C41264E06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5400" y="1611313"/>
            <a:ext cx="9144000" cy="1655762"/>
          </a:xfrm>
        </p:spPr>
        <p:txBody>
          <a:bodyPr/>
          <a:lstStyle/>
          <a:p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0946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86553C-C98A-EFD6-E4EB-FD1F8A40D6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3400E9-5C04-CCF9-03E9-EA17E1AC5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La fascistizzazione della società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F072E1A-ECFD-B9BA-351C-077D6D7660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it-IT" dirty="0"/>
              <a:t>Esaltazione della tradizione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dirty="0"/>
              <a:t>Creazione dell’uomo nuovo</a:t>
            </a:r>
          </a:p>
          <a:p>
            <a:pPr>
              <a:buFont typeface="Wingdings" panose="05000000000000000000" pitchFamily="2" charset="2"/>
              <a:buChar char="ü"/>
            </a:pPr>
            <a:endParaRPr lang="it-IT" dirty="0"/>
          </a:p>
          <a:p>
            <a:pPr>
              <a:buFont typeface="Wingdings" panose="05000000000000000000" pitchFamily="2" charset="2"/>
              <a:buChar char="ü"/>
            </a:pPr>
            <a:r>
              <a:rPr lang="it-IT" dirty="0"/>
              <a:t>Organizzazioni collegate al partito, tesseramenti (la tessera facilitava o rendeva possibile l’accesso al lavoro), ecc.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dirty="0"/>
              <a:t>Uso mass-media, cinema, Istituto LUCE e Cinecittà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dirty="0"/>
              <a:t>Uso della scuola e dello sport (mito della romanità e della nazione armata)</a:t>
            </a:r>
          </a:p>
        </p:txBody>
      </p:sp>
    </p:spTree>
    <p:extLst>
      <p:ext uri="{BB962C8B-B14F-4D97-AF65-F5344CB8AC3E}">
        <p14:creationId xmlns:p14="http://schemas.microsoft.com/office/powerpoint/2010/main" val="586660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5BF8BF-AB3D-968B-5BCC-2603F256B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E7202D8-4705-791B-4DD2-36A62B864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7011" y="16732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 </a:t>
            </a:r>
          </a:p>
        </p:txBody>
      </p:sp>
      <p:sp>
        <p:nvSpPr>
          <p:cNvPr id="4" name="AutoShape 2" descr="T7) TESSERA P.N.F Associazione Nazionale Fascista Scuola Primaria Cosenza  EUR 25,00 - PicClick IT">
            <a:extLst>
              <a:ext uri="{FF2B5EF4-FFF2-40B4-BE49-F238E27FC236}">
                <a16:creationId xmlns:a16="http://schemas.microsoft.com/office/drawing/2014/main" id="{8740C844-9D61-C8E3-8EAA-43E0A37107A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AutoShape 4" descr="T7) TESSERA P.N.F Associazione Nazionale Fascista Scuola Primaria Cosenza  EUR 25,00 - PicClick IT">
            <a:extLst>
              <a:ext uri="{FF2B5EF4-FFF2-40B4-BE49-F238E27FC236}">
                <a16:creationId xmlns:a16="http://schemas.microsoft.com/office/drawing/2014/main" id="{FE554AE1-0A87-A32A-0CA8-E851C576AF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078" name="Picture 6" descr="T7) TESSERA P.N.F Associazione Nazionale Fascista Scuola Primaria Cosenza  EUR 25,00 - PicClick IT">
            <a:extLst>
              <a:ext uri="{FF2B5EF4-FFF2-40B4-BE49-F238E27FC236}">
                <a16:creationId xmlns:a16="http://schemas.microsoft.com/office/drawing/2014/main" id="{AE6E3EE7-F264-AAAB-DE4B-C55D04DC0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623" y="502429"/>
            <a:ext cx="3036163" cy="4158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Tessera Confederazione Fascista Agricoltori">
            <a:extLst>
              <a:ext uri="{FF2B5EF4-FFF2-40B4-BE49-F238E27FC236}">
                <a16:creationId xmlns:a16="http://schemas.microsoft.com/office/drawing/2014/main" id="{EF1E679B-D920-7390-E739-1748CAF98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937" y="480234"/>
            <a:ext cx="3238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ESSERA-PARTITO-FASCISTA | Korazym.org">
            <a:extLst>
              <a:ext uri="{FF2B5EF4-FFF2-40B4-BE49-F238E27FC236}">
                <a16:creationId xmlns:a16="http://schemas.microsoft.com/office/drawing/2014/main" id="{07763625-F3D3-C8A7-66FC-0CEAD754A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63" y="502429"/>
            <a:ext cx="4078210" cy="615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689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4FEF58-5B91-024E-ADB7-BAFB5FFF0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4C1BA55-2782-65AD-4A00-6B09A5EF2A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 </a:t>
            </a:r>
          </a:p>
        </p:txBody>
      </p:sp>
      <p:pic>
        <p:nvPicPr>
          <p:cNvPr id="14338" name="Picture 2" descr="Personaggi. Ferdinando Loffredo. Politica familiare fascista e origini  dello “Stato sociale” italiano nella vicenda di un intellettuale cattolico.  Di Giuseppe Brienza. – 'Storia Verità'">
            <a:extLst>
              <a:ext uri="{FF2B5EF4-FFF2-40B4-BE49-F238E27FC236}">
                <a16:creationId xmlns:a16="http://schemas.microsoft.com/office/drawing/2014/main" id="{BA2359B5-F3DC-1679-CD57-4A7FD7DB0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755" y="681037"/>
            <a:ext cx="9066490" cy="540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848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5F0E74-A8FA-E639-E6A1-F382C0FD8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4B8C9C8-512A-5E47-D3FE-5481722D94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>
                <a:solidFill>
                  <a:schemeClr val="accent2">
                    <a:lumMod val="50000"/>
                  </a:schemeClr>
                </a:solidFill>
              </a:rPr>
              <a:t>«Ora, poiché nella scuola passano tutti gli Italiani, è necessario che essa, in tutti i suoi gradi, sia intonata a quelle che sono, oggi, le esigenze spirituali, militari ed economiche del Regime. </a:t>
            </a:r>
          </a:p>
          <a:p>
            <a:pPr marL="0" indent="0">
              <a:buNone/>
            </a:pPr>
            <a:r>
              <a:rPr lang="it-IT" dirty="0">
                <a:solidFill>
                  <a:schemeClr val="accent2">
                    <a:lumMod val="50000"/>
                  </a:schemeClr>
                </a:solidFill>
              </a:rPr>
              <a:t>Bisogna che la scuola, non soltanto nella forma, ma soprattutto nello spirito, che è il motore dell’universo e la forza primordiale dell’umanità, sia profondamente fascista in tutte le sue manifestazioni.»</a:t>
            </a:r>
          </a:p>
          <a:p>
            <a:pPr marL="0" indent="0">
              <a:buNone/>
            </a:pPr>
            <a:endParaRPr lang="it-IT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it-IT" dirty="0"/>
              <a:t>Da un discorso di Mussolini del 5 settembre 1935, anno XIII dell’Era Fascista.</a:t>
            </a:r>
            <a:endParaRPr lang="it-IT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764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1D6ED9-2EE2-F939-8F98-B52E837C1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1FFCBC9-0B26-0EDC-0748-F814E718C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1539"/>
            <a:ext cx="10515600" cy="567283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dirty="0"/>
              <a:t>Dall’anno scolastico 1930-1931 venne adottato nelle scuole elementari </a:t>
            </a:r>
            <a:r>
              <a:rPr lang="it-IT" b="1" dirty="0"/>
              <a:t>il libro di testo unico </a:t>
            </a:r>
            <a:r>
              <a:rPr lang="it-IT" dirty="0"/>
              <a:t>con il quale lo Stato poteva esercitare un controllo diretto sull’insegnamento, limitando l’autonomia didattica degli insegnanti, impedendo ogni libertà di scelta.</a:t>
            </a:r>
          </a:p>
          <a:p>
            <a:pPr marL="0" indent="0">
              <a:buNone/>
            </a:pPr>
            <a:endParaRPr lang="it-IT" sz="2800" dirty="0">
              <a:solidFill>
                <a:srgbClr val="282829"/>
              </a:solidFill>
              <a:latin typeface="-apple-system"/>
            </a:endParaRPr>
          </a:p>
          <a:p>
            <a:pPr marL="0" indent="0">
              <a:buNone/>
            </a:pPr>
            <a:endParaRPr lang="it-IT" sz="2800" dirty="0">
              <a:solidFill>
                <a:srgbClr val="282829"/>
              </a:solidFill>
              <a:latin typeface="-apple-system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i="0" dirty="0">
                <a:solidFill>
                  <a:srgbClr val="282829"/>
                </a:solidFill>
                <a:effectLst/>
                <a:latin typeface="-apple-system"/>
              </a:rPr>
              <a:t>Nel 1931 venne imposto ai docenti universitari il </a:t>
            </a:r>
            <a:r>
              <a:rPr lang="it-IT" sz="2800" b="1" i="0" dirty="0">
                <a:solidFill>
                  <a:srgbClr val="282829"/>
                </a:solidFill>
                <a:effectLst/>
                <a:latin typeface="-apple-system"/>
              </a:rPr>
              <a:t>giuramento di fedeltà al fascismo </a:t>
            </a:r>
            <a:r>
              <a:rPr lang="it-IT" sz="2800" i="0" dirty="0">
                <a:solidFill>
                  <a:srgbClr val="282829"/>
                </a:solidFill>
                <a:effectLst/>
                <a:latin typeface="-apple-system"/>
              </a:rPr>
              <a:t>(solo 12 su 1225 rifiutano di prestare il giuramento e vengono destituiti dall’insegnamento)</a:t>
            </a:r>
            <a:r>
              <a:rPr lang="it-IT" dirty="0">
                <a:solidFill>
                  <a:srgbClr val="282829"/>
                </a:solidFill>
                <a:latin typeface="-apple-system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b="1" dirty="0">
              <a:solidFill>
                <a:srgbClr val="282829"/>
              </a:solidFill>
              <a:latin typeface="-apple-system"/>
            </a:endParaRPr>
          </a:p>
          <a:p>
            <a:pPr marL="457200" lvl="1" indent="0">
              <a:buNone/>
            </a:pPr>
            <a:r>
              <a:rPr lang="it-IT" b="0" i="0" dirty="0">
                <a:solidFill>
                  <a:schemeClr val="accent2">
                    <a:lumMod val="50000"/>
                  </a:schemeClr>
                </a:solidFill>
                <a:effectLst/>
                <a:latin typeface="Avenir"/>
              </a:rPr>
              <a:t>«Giuro di essere fedele al Re, ai suoi Reali successori e al Regime Fascista, di osservare lealmente lo statuto e le altre leggi dello stato, di esercitare l’ufficio di insegnante e adempiere a tutti i doveri accademici col proposito di formare cittadini operosi, probi e devoti alla Patria ed al Regime Fascista. Giuro che non appartengo né apparterrò ad associazioni o partiti la cui attività non si concili coi doveri del mio ufficio».</a:t>
            </a:r>
            <a:endParaRPr lang="it-IT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433317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</TotalTime>
  <Words>861</Words>
  <Application>Microsoft Office PowerPoint</Application>
  <PresentationFormat>Widescreen</PresentationFormat>
  <Paragraphs>97</Paragraphs>
  <Slides>37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37</vt:i4>
      </vt:variant>
    </vt:vector>
  </HeadingPairs>
  <TitlesOfParts>
    <vt:vector size="47" baseType="lpstr">
      <vt:lpstr>-apple-system</vt:lpstr>
      <vt:lpstr>Arial</vt:lpstr>
      <vt:lpstr>Avenir</vt:lpstr>
      <vt:lpstr>Calibri</vt:lpstr>
      <vt:lpstr>Calibri Light</vt:lpstr>
      <vt:lpstr>Corbel</vt:lpstr>
      <vt:lpstr>Ebrima</vt:lpstr>
      <vt:lpstr>Times New Roman</vt:lpstr>
      <vt:lpstr>Wingdings</vt:lpstr>
      <vt:lpstr>Tema di Office</vt:lpstr>
      <vt:lpstr>Il fascismo Il totalitarismo imperfetto</vt:lpstr>
      <vt:lpstr> </vt:lpstr>
      <vt:lpstr>    La fascistizzazione della società e delle istituzioni  Negli anni Trenta il fascismo consolida il proprio potere e costruisce lo Stato totalitario rendendo fasciste la società e le istituzioni, procedendo cioè alla loro “fascistizzazione”.   Caratteristica di uno stato totalitario, al contrario dello Stato liberale e democratico, è quella di controllare le istituzioni e la totalità degli aspetti della vita degli individui all’insegna dei nuovi valori espressi dallo Stato. Il motto del  </vt:lpstr>
      <vt:lpstr>    “Tutto nello Stato, nulla fuori dello Stato, nulla contro lo Stato”</vt:lpstr>
      <vt:lpstr>La fascistizzazione della società</vt:lpstr>
      <vt:lpstr> </vt:lpstr>
      <vt:lpstr> </vt:lpstr>
      <vt:lpstr> </vt:lpstr>
      <vt:lpstr> </vt:lpstr>
      <vt:lpstr> </vt:lpstr>
      <vt:lpstr> </vt:lpstr>
      <vt:lpstr> </vt:lpstr>
      <vt:lpstr> </vt:lpstr>
      <vt:lpstr>Presentazione standard di PowerPoint</vt:lpstr>
      <vt:lpstr>La fascistizzazione delle istituzioni politiche  </vt:lpstr>
      <vt:lpstr> </vt:lpstr>
      <vt:lpstr> </vt:lpstr>
      <vt:lpstr>I limiti incontrati nella fascistizzazione</vt:lpstr>
      <vt:lpstr>La parabola del fascismo tra culmine e crisi del consenso</vt:lpstr>
      <vt:lpstr>Presentazione standard di PowerPoint</vt:lpstr>
      <vt:lpstr> </vt:lpstr>
      <vt:lpstr>La politica economica del fascismo</vt:lpstr>
      <vt:lpstr>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</vt:lpstr>
      <vt:lpstr> </vt:lpstr>
      <vt:lpstr>La politica razziale</vt:lpstr>
      <vt:lpstr> </vt:lpstr>
      <vt:lpstr> </vt:lpstr>
      <vt:lpstr>L’opposizione al fascismo</vt:lpstr>
      <vt:lpstr> </vt:lpstr>
      <vt:lpstr>La Guerra d’Etiopia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totalitarismo imperfetto</dc:title>
  <dc:creator>Leone Guaragna</dc:creator>
  <cp:lastModifiedBy>Leone Guaragna</cp:lastModifiedBy>
  <cp:revision>15</cp:revision>
  <dcterms:created xsi:type="dcterms:W3CDTF">2024-02-10T19:58:31Z</dcterms:created>
  <dcterms:modified xsi:type="dcterms:W3CDTF">2024-02-29T16:45:02Z</dcterms:modified>
</cp:coreProperties>
</file>